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8" r:id="rId3"/>
    <p:sldId id="264" r:id="rId4"/>
    <p:sldId id="258" r:id="rId5"/>
    <p:sldId id="259" r:id="rId6"/>
    <p:sldId id="265" r:id="rId7"/>
    <p:sldId id="266" r:id="rId8"/>
    <p:sldId id="267" r:id="rId9"/>
    <p:sldId id="260" r:id="rId10"/>
    <p:sldId id="261" r:id="rId11"/>
    <p:sldId id="262" r:id="rId12"/>
    <p:sldId id="257" r:id="rId13"/>
    <p:sldId id="271" r:id="rId14"/>
    <p:sldId id="263" r:id="rId15"/>
    <p:sldId id="269" r:id="rId16"/>
    <p:sldId id="270"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6826E9-92ED-4A4D-9DDF-6820A3C70CF6}" v="50" dt="2021-06-11T09:30:26.457"/>
    <p1510:client id="{44752729-31A6-4F5D-A149-76EF264B0B2B}" v="16" dt="2021-06-11T10:30:56.161"/>
    <p1510:client id="{55962B5F-31C0-40EF-94D3-B638B1405610}" v="429" dt="2021-06-11T11:42:46.1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6/11/2021</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6/11/2021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6/11/2021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6/11/2021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6/11/2021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6/11/2021</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livesql.oracle.com/apex/livesql/docs/admin/managing-indexes/create.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oracletutorial.com/oracle-index/oracle-function-based-index/"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orafaq.com/wiki/TRUNCATE" TargetMode="External"/><Relationship Id="rId2" Type="http://schemas.openxmlformats.org/officeDocument/2006/relationships/hyperlink" Target="https://www.orafaq.com/wiki/DELETE" TargetMode="External"/><Relationship Id="rId1" Type="http://schemas.openxmlformats.org/officeDocument/2006/relationships/slideLayout" Target="../slideLayouts/slideLayout2.xml"/><Relationship Id="rId4" Type="http://schemas.openxmlformats.org/officeDocument/2006/relationships/hyperlink" Target="https://www.orafaq.com/wiki/DRO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7D258-1135-DD40-B6F1-C40DB480F8C0}"/>
              </a:ext>
            </a:extLst>
          </p:cNvPr>
          <p:cNvSpPr>
            <a:spLocks noGrp="1"/>
          </p:cNvSpPr>
          <p:nvPr>
            <p:ph type="ctrTitle"/>
          </p:nvPr>
        </p:nvSpPr>
        <p:spPr/>
        <p:txBody>
          <a:bodyPr/>
          <a:lstStyle/>
          <a:p>
            <a:r>
              <a:rPr lang="en-US"/>
              <a:t>Oracle SQL</a:t>
            </a:r>
          </a:p>
        </p:txBody>
      </p:sp>
      <p:sp>
        <p:nvSpPr>
          <p:cNvPr id="3" name="Subtitle 2">
            <a:extLst>
              <a:ext uri="{FF2B5EF4-FFF2-40B4-BE49-F238E27FC236}">
                <a16:creationId xmlns:a16="http://schemas.microsoft.com/office/drawing/2014/main" id="{5D1078B0-E402-0A42-833F-5B7EE243BED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95559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0BB33-1340-784A-B582-7A09F9ADEE0E}"/>
              </a:ext>
            </a:extLst>
          </p:cNvPr>
          <p:cNvSpPr>
            <a:spLocks noGrp="1"/>
          </p:cNvSpPr>
          <p:nvPr>
            <p:ph type="title"/>
          </p:nvPr>
        </p:nvSpPr>
        <p:spPr>
          <a:xfrm>
            <a:off x="1327255" y="1030288"/>
            <a:ext cx="4099947" cy="1035579"/>
          </a:xfrm>
        </p:spPr>
        <p:txBody>
          <a:bodyPr>
            <a:normAutofit/>
          </a:bodyPr>
          <a:lstStyle/>
          <a:p>
            <a:r>
              <a:rPr lang="en-US"/>
              <a:t>Right 	Join</a:t>
            </a:r>
          </a:p>
        </p:txBody>
      </p:sp>
      <p:sp>
        <p:nvSpPr>
          <p:cNvPr id="3" name="Content Placeholder 2">
            <a:extLst>
              <a:ext uri="{FF2B5EF4-FFF2-40B4-BE49-F238E27FC236}">
                <a16:creationId xmlns:a16="http://schemas.microsoft.com/office/drawing/2014/main" id="{E7557D08-6930-E140-8ACE-A3DDF6B71D48}"/>
              </a:ext>
            </a:extLst>
          </p:cNvPr>
          <p:cNvSpPr>
            <a:spLocks noGrp="1"/>
          </p:cNvSpPr>
          <p:nvPr>
            <p:ph idx="1"/>
          </p:nvPr>
        </p:nvSpPr>
        <p:spPr>
          <a:xfrm>
            <a:off x="728663" y="2142067"/>
            <a:ext cx="4698539" cy="3649133"/>
          </a:xfrm>
        </p:spPr>
        <p:txBody>
          <a:bodyPr>
            <a:normAutofit/>
          </a:bodyPr>
          <a:lstStyle/>
          <a:p>
            <a:r>
              <a:rPr lang="en-CA"/>
              <a:t>It returns all rows from the right table along with the rows from the left table for which the join condition is met.</a:t>
            </a:r>
          </a:p>
          <a:p>
            <a:endParaRPr lang="en-CA"/>
          </a:p>
          <a:p>
            <a:endParaRPr lang="en-CA"/>
          </a:p>
          <a:p>
            <a:endParaRPr lang="en-CA"/>
          </a:p>
          <a:p>
            <a:pPr lvl="1"/>
            <a:endParaRPr lang="en-US"/>
          </a:p>
        </p:txBody>
      </p:sp>
      <p:pic>
        <p:nvPicPr>
          <p:cNvPr id="6" name="Picture 5">
            <a:extLst>
              <a:ext uri="{FF2B5EF4-FFF2-40B4-BE49-F238E27FC236}">
                <a16:creationId xmlns:a16="http://schemas.microsoft.com/office/drawing/2014/main" id="{F9B68428-FD32-694F-973A-8BCD4F880DA0}"/>
              </a:ext>
            </a:extLst>
          </p:cNvPr>
          <p:cNvPicPr>
            <a:picLocks noChangeAspect="1"/>
          </p:cNvPicPr>
          <p:nvPr/>
        </p:nvPicPr>
        <p:blipFill>
          <a:blip r:embed="rId3"/>
          <a:stretch>
            <a:fillRect/>
          </a:stretch>
        </p:blipFill>
        <p:spPr>
          <a:xfrm>
            <a:off x="728663" y="3966633"/>
            <a:ext cx="3632200" cy="2514600"/>
          </a:xfrm>
          <a:prstGeom prst="rect">
            <a:avLst/>
          </a:prstGeom>
        </p:spPr>
      </p:pic>
      <p:pic>
        <p:nvPicPr>
          <p:cNvPr id="7" name="Picture 6">
            <a:extLst>
              <a:ext uri="{FF2B5EF4-FFF2-40B4-BE49-F238E27FC236}">
                <a16:creationId xmlns:a16="http://schemas.microsoft.com/office/drawing/2014/main" id="{ED05DCA0-9D74-574F-B0D4-C050F99F1F68}"/>
              </a:ext>
            </a:extLst>
          </p:cNvPr>
          <p:cNvPicPr>
            <a:picLocks noChangeAspect="1"/>
          </p:cNvPicPr>
          <p:nvPr/>
        </p:nvPicPr>
        <p:blipFill>
          <a:blip r:embed="rId4"/>
          <a:stretch>
            <a:fillRect/>
          </a:stretch>
        </p:blipFill>
        <p:spPr>
          <a:xfrm>
            <a:off x="6096000" y="174134"/>
            <a:ext cx="6070599" cy="2262678"/>
          </a:xfrm>
          <a:prstGeom prst="rect">
            <a:avLst/>
          </a:prstGeom>
        </p:spPr>
      </p:pic>
      <p:pic>
        <p:nvPicPr>
          <p:cNvPr id="9" name="Picture 8">
            <a:extLst>
              <a:ext uri="{FF2B5EF4-FFF2-40B4-BE49-F238E27FC236}">
                <a16:creationId xmlns:a16="http://schemas.microsoft.com/office/drawing/2014/main" id="{0D1A5841-4C79-C249-AFC4-38D43AC9D958}"/>
              </a:ext>
            </a:extLst>
          </p:cNvPr>
          <p:cNvPicPr>
            <a:picLocks noChangeAspect="1"/>
          </p:cNvPicPr>
          <p:nvPr/>
        </p:nvPicPr>
        <p:blipFill>
          <a:blip r:embed="rId5"/>
          <a:stretch>
            <a:fillRect/>
          </a:stretch>
        </p:blipFill>
        <p:spPr>
          <a:xfrm>
            <a:off x="6083881" y="4192588"/>
            <a:ext cx="6082717" cy="2570162"/>
          </a:xfrm>
          <a:prstGeom prst="rect">
            <a:avLst/>
          </a:prstGeom>
        </p:spPr>
      </p:pic>
    </p:spTree>
    <p:extLst>
      <p:ext uri="{BB962C8B-B14F-4D97-AF65-F5344CB8AC3E}">
        <p14:creationId xmlns:p14="http://schemas.microsoft.com/office/powerpoint/2010/main" val="2522609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5B8BF-5FF2-6D43-BE93-D7B93AB035C5}"/>
              </a:ext>
            </a:extLst>
          </p:cNvPr>
          <p:cNvSpPr>
            <a:spLocks noGrp="1"/>
          </p:cNvSpPr>
          <p:nvPr>
            <p:ph type="title"/>
          </p:nvPr>
        </p:nvSpPr>
        <p:spPr>
          <a:xfrm>
            <a:off x="1327255" y="1030288"/>
            <a:ext cx="4099947" cy="1035579"/>
          </a:xfrm>
        </p:spPr>
        <p:txBody>
          <a:bodyPr>
            <a:normAutofit/>
          </a:bodyPr>
          <a:lstStyle/>
          <a:p>
            <a:r>
              <a:rPr lang="en-US"/>
              <a:t>Full Outer Join</a:t>
            </a:r>
          </a:p>
        </p:txBody>
      </p:sp>
      <p:sp>
        <p:nvSpPr>
          <p:cNvPr id="3" name="Content Placeholder 2">
            <a:extLst>
              <a:ext uri="{FF2B5EF4-FFF2-40B4-BE49-F238E27FC236}">
                <a16:creationId xmlns:a16="http://schemas.microsoft.com/office/drawing/2014/main" id="{2A4F69EE-C5B0-1B42-A629-41CA8164D6C1}"/>
              </a:ext>
            </a:extLst>
          </p:cNvPr>
          <p:cNvSpPr>
            <a:spLocks noGrp="1"/>
          </p:cNvSpPr>
          <p:nvPr>
            <p:ph idx="1"/>
          </p:nvPr>
        </p:nvSpPr>
        <p:spPr>
          <a:xfrm>
            <a:off x="1327255" y="2142068"/>
            <a:ext cx="4099947" cy="1396814"/>
          </a:xfrm>
        </p:spPr>
        <p:txBody>
          <a:bodyPr>
            <a:normAutofit/>
          </a:bodyPr>
          <a:lstStyle/>
          <a:p>
            <a:r>
              <a:rPr lang="en-CA"/>
              <a:t>A FULL JOIN returns all the rows from the joined tables, whether they are matched or not</a:t>
            </a:r>
            <a:endParaRPr lang="en-US"/>
          </a:p>
        </p:txBody>
      </p:sp>
      <p:pic>
        <p:nvPicPr>
          <p:cNvPr id="7" name="Picture 6">
            <a:extLst>
              <a:ext uri="{FF2B5EF4-FFF2-40B4-BE49-F238E27FC236}">
                <a16:creationId xmlns:a16="http://schemas.microsoft.com/office/drawing/2014/main" id="{F1362551-CF55-6C4A-B296-DA7CF152E042}"/>
              </a:ext>
            </a:extLst>
          </p:cNvPr>
          <p:cNvPicPr>
            <a:picLocks noChangeAspect="1"/>
          </p:cNvPicPr>
          <p:nvPr/>
        </p:nvPicPr>
        <p:blipFill>
          <a:blip r:embed="rId3"/>
          <a:stretch>
            <a:fillRect/>
          </a:stretch>
        </p:blipFill>
        <p:spPr>
          <a:xfrm>
            <a:off x="1000125" y="3675937"/>
            <a:ext cx="3619500" cy="2578100"/>
          </a:xfrm>
          <a:prstGeom prst="rect">
            <a:avLst/>
          </a:prstGeom>
        </p:spPr>
      </p:pic>
      <p:pic>
        <p:nvPicPr>
          <p:cNvPr id="8" name="Picture 7">
            <a:extLst>
              <a:ext uri="{FF2B5EF4-FFF2-40B4-BE49-F238E27FC236}">
                <a16:creationId xmlns:a16="http://schemas.microsoft.com/office/drawing/2014/main" id="{C21EC1C0-A761-B54D-B5A9-E4D38EB2FA1A}"/>
              </a:ext>
            </a:extLst>
          </p:cNvPr>
          <p:cNvPicPr>
            <a:picLocks noChangeAspect="1"/>
          </p:cNvPicPr>
          <p:nvPr/>
        </p:nvPicPr>
        <p:blipFill>
          <a:blip r:embed="rId4"/>
          <a:stretch>
            <a:fillRect/>
          </a:stretch>
        </p:blipFill>
        <p:spPr>
          <a:xfrm>
            <a:off x="5762625" y="111064"/>
            <a:ext cx="6429375" cy="2316224"/>
          </a:xfrm>
          <a:prstGeom prst="rect">
            <a:avLst/>
          </a:prstGeom>
        </p:spPr>
      </p:pic>
    </p:spTree>
    <p:extLst>
      <p:ext uri="{BB962C8B-B14F-4D97-AF65-F5344CB8AC3E}">
        <p14:creationId xmlns:p14="http://schemas.microsoft.com/office/powerpoint/2010/main" val="399562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6A9CF-EEA7-BF4B-AABC-2AB9C1EC1A9F}"/>
              </a:ext>
            </a:extLst>
          </p:cNvPr>
          <p:cNvSpPr>
            <a:spLocks noGrp="1"/>
          </p:cNvSpPr>
          <p:nvPr>
            <p:ph type="title"/>
          </p:nvPr>
        </p:nvSpPr>
        <p:spPr>
          <a:xfrm>
            <a:off x="825909" y="808055"/>
            <a:ext cx="3979205" cy="1453363"/>
          </a:xfrm>
        </p:spPr>
        <p:txBody>
          <a:bodyPr>
            <a:normAutofit/>
          </a:bodyPr>
          <a:lstStyle/>
          <a:p>
            <a:r>
              <a:rPr lang="en-US"/>
              <a:t>Views</a:t>
            </a:r>
          </a:p>
        </p:txBody>
      </p:sp>
      <p:sp>
        <p:nvSpPr>
          <p:cNvPr id="3" name="Content Placeholder 2">
            <a:extLst>
              <a:ext uri="{FF2B5EF4-FFF2-40B4-BE49-F238E27FC236}">
                <a16:creationId xmlns:a16="http://schemas.microsoft.com/office/drawing/2014/main" id="{B0D18A9E-6365-4F46-A286-F0A03F109903}"/>
              </a:ext>
            </a:extLst>
          </p:cNvPr>
          <p:cNvSpPr>
            <a:spLocks noGrp="1"/>
          </p:cNvSpPr>
          <p:nvPr>
            <p:ph idx="1"/>
          </p:nvPr>
        </p:nvSpPr>
        <p:spPr>
          <a:xfrm>
            <a:off x="542925" y="2261420"/>
            <a:ext cx="11001375" cy="3637935"/>
          </a:xfrm>
        </p:spPr>
        <p:txBody>
          <a:bodyPr>
            <a:normAutofit/>
          </a:bodyPr>
          <a:lstStyle/>
          <a:p>
            <a:r>
              <a:rPr lang="en-CA"/>
              <a:t>Logical table based on one or more tables or views.</a:t>
            </a:r>
          </a:p>
          <a:p>
            <a:r>
              <a:rPr lang="en-CA"/>
              <a:t>A view contains no data itself. The tables upon which a view is based are called </a:t>
            </a:r>
            <a:r>
              <a:rPr lang="en-CA" b="1"/>
              <a:t>base tables</a:t>
            </a:r>
            <a:r>
              <a:rPr lang="en-CA"/>
              <a:t>.</a:t>
            </a:r>
          </a:p>
          <a:p>
            <a:r>
              <a:rPr lang="en-CA"/>
              <a:t>The </a:t>
            </a:r>
            <a:r>
              <a:rPr lang="en-CA">
                <a:solidFill>
                  <a:srgbClr val="FF0000"/>
                </a:solidFill>
              </a:rPr>
              <a:t>WITH READ ONLY </a:t>
            </a:r>
            <a:r>
              <a:rPr lang="en-CA"/>
              <a:t>clause prevents the underlying tables from changes through the view.</a:t>
            </a:r>
          </a:p>
          <a:p>
            <a:r>
              <a:rPr lang="en-CA"/>
              <a:t>The </a:t>
            </a:r>
            <a:r>
              <a:rPr lang="en-CA">
                <a:solidFill>
                  <a:srgbClr val="FF0000"/>
                </a:solidFill>
              </a:rPr>
              <a:t>WITH CHECK OPTION </a:t>
            </a:r>
            <a:r>
              <a:rPr lang="en-CA"/>
              <a:t>clause protects the view from any changes to the underlying table that would produce rows which are not included in the defining query.</a:t>
            </a:r>
          </a:p>
          <a:p>
            <a:br>
              <a:rPr lang="en-CA"/>
            </a:br>
            <a:endParaRPr lang="en-US"/>
          </a:p>
        </p:txBody>
      </p:sp>
      <p:pic>
        <p:nvPicPr>
          <p:cNvPr id="4" name="Picture 3">
            <a:extLst>
              <a:ext uri="{FF2B5EF4-FFF2-40B4-BE49-F238E27FC236}">
                <a16:creationId xmlns:a16="http://schemas.microsoft.com/office/drawing/2014/main" id="{FB73E01B-CB9B-7648-9DD5-46B9E2BFCC79}"/>
              </a:ext>
            </a:extLst>
          </p:cNvPr>
          <p:cNvPicPr>
            <a:picLocks noChangeAspect="1"/>
          </p:cNvPicPr>
          <p:nvPr/>
        </p:nvPicPr>
        <p:blipFill>
          <a:blip r:embed="rId2"/>
          <a:stretch>
            <a:fillRect/>
          </a:stretch>
        </p:blipFill>
        <p:spPr>
          <a:xfrm>
            <a:off x="6981962" y="5067995"/>
            <a:ext cx="5157243" cy="166321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3A0960ED-4199-A543-AD03-B8195739118F}"/>
              </a:ext>
            </a:extLst>
          </p:cNvPr>
          <p:cNvPicPr>
            <a:picLocks noChangeAspect="1"/>
          </p:cNvPicPr>
          <p:nvPr/>
        </p:nvPicPr>
        <p:blipFill>
          <a:blip r:embed="rId3"/>
          <a:stretch>
            <a:fillRect/>
          </a:stretch>
        </p:blipFill>
        <p:spPr>
          <a:xfrm>
            <a:off x="6096000" y="126795"/>
            <a:ext cx="6095593" cy="1663700"/>
          </a:xfrm>
          <a:prstGeom prst="rect">
            <a:avLst/>
          </a:prstGeom>
        </p:spPr>
      </p:pic>
      <p:sp>
        <p:nvSpPr>
          <p:cNvPr id="5" name="TextBox 4">
            <a:extLst>
              <a:ext uri="{FF2B5EF4-FFF2-40B4-BE49-F238E27FC236}">
                <a16:creationId xmlns:a16="http://schemas.microsoft.com/office/drawing/2014/main" id="{0284C043-ED32-4C48-8751-88F4CCC5DCE2}"/>
              </a:ext>
            </a:extLst>
          </p:cNvPr>
          <p:cNvSpPr txBox="1"/>
          <p:nvPr/>
        </p:nvSpPr>
        <p:spPr>
          <a:xfrm>
            <a:off x="342900" y="5414963"/>
            <a:ext cx="5214248" cy="307777"/>
          </a:xfrm>
          <a:prstGeom prst="rect">
            <a:avLst/>
          </a:prstGeom>
          <a:noFill/>
        </p:spPr>
        <p:txBody>
          <a:bodyPr wrap="none" rtlCol="0">
            <a:spAutoFit/>
          </a:bodyPr>
          <a:lstStyle/>
          <a:p>
            <a:r>
              <a:rPr lang="en-US" sz="1400"/>
              <a:t>https://</a:t>
            </a:r>
            <a:r>
              <a:rPr lang="en-US" sz="1400" err="1"/>
              <a:t>livesql.oracle.com</a:t>
            </a:r>
            <a:r>
              <a:rPr lang="en-US" sz="1400"/>
              <a:t>/apex/</a:t>
            </a:r>
            <a:r>
              <a:rPr lang="en-US" sz="1400" err="1"/>
              <a:t>livesql</a:t>
            </a:r>
            <a:r>
              <a:rPr lang="en-US" sz="1400"/>
              <a:t>/s/k3n2uojej6xf66q2eenlcylua</a:t>
            </a:r>
          </a:p>
        </p:txBody>
      </p:sp>
    </p:spTree>
    <p:extLst>
      <p:ext uri="{BB962C8B-B14F-4D97-AF65-F5344CB8AC3E}">
        <p14:creationId xmlns:p14="http://schemas.microsoft.com/office/powerpoint/2010/main" val="1838895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9DCF6-D2C4-C944-B07D-628CBE546F95}"/>
              </a:ext>
            </a:extLst>
          </p:cNvPr>
          <p:cNvSpPr>
            <a:spLocks noGrp="1"/>
          </p:cNvSpPr>
          <p:nvPr>
            <p:ph type="title"/>
          </p:nvPr>
        </p:nvSpPr>
        <p:spPr/>
        <p:txBody>
          <a:bodyPr/>
          <a:lstStyle/>
          <a:p>
            <a:r>
              <a:rPr lang="en-US"/>
              <a:t>Index</a:t>
            </a:r>
          </a:p>
        </p:txBody>
      </p:sp>
      <p:sp>
        <p:nvSpPr>
          <p:cNvPr id="3" name="Content Placeholder 2">
            <a:extLst>
              <a:ext uri="{FF2B5EF4-FFF2-40B4-BE49-F238E27FC236}">
                <a16:creationId xmlns:a16="http://schemas.microsoft.com/office/drawing/2014/main" id="{D04B3580-FD48-8D44-B682-AA6FB48B93F8}"/>
              </a:ext>
            </a:extLst>
          </p:cNvPr>
          <p:cNvSpPr>
            <a:spLocks noGrp="1"/>
          </p:cNvSpPr>
          <p:nvPr>
            <p:ph idx="1"/>
          </p:nvPr>
        </p:nvSpPr>
        <p:spPr/>
        <p:txBody>
          <a:bodyPr/>
          <a:lstStyle/>
          <a:p>
            <a:r>
              <a:rPr lang="en-US"/>
              <a:t>Index are database object  which can be created on Table.</a:t>
            </a:r>
          </a:p>
          <a:p>
            <a:pPr>
              <a:buClr>
                <a:srgbClr val="FFFFFF"/>
              </a:buClr>
            </a:pPr>
            <a:r>
              <a:rPr lang="en-US">
                <a:ea typeface="+mn-lt"/>
                <a:cs typeface="+mn-lt"/>
                <a:hlinkClick r:id="rId2"/>
              </a:rPr>
              <a:t>https://livesql.oracle.com/apex/livesql/docs/admin/managing-indexes/create.html</a:t>
            </a:r>
            <a:r>
              <a:rPr lang="en-US">
                <a:ea typeface="+mn-lt"/>
                <a:cs typeface="+mn-lt"/>
              </a:rPr>
              <a:t> </a:t>
            </a:r>
          </a:p>
        </p:txBody>
      </p:sp>
    </p:spTree>
    <p:extLst>
      <p:ext uri="{BB962C8B-B14F-4D97-AF65-F5344CB8AC3E}">
        <p14:creationId xmlns:p14="http://schemas.microsoft.com/office/powerpoint/2010/main" val="3099912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03D3E-A6A7-C448-AED6-E40BBF5069C3}"/>
              </a:ext>
            </a:extLst>
          </p:cNvPr>
          <p:cNvSpPr>
            <a:spLocks noGrp="1"/>
          </p:cNvSpPr>
          <p:nvPr>
            <p:ph type="title"/>
          </p:nvPr>
        </p:nvSpPr>
        <p:spPr/>
        <p:txBody>
          <a:bodyPr/>
          <a:lstStyle/>
          <a:p>
            <a:r>
              <a:rPr lang="en-US"/>
              <a:t>Index Advantage</a:t>
            </a:r>
          </a:p>
        </p:txBody>
      </p:sp>
      <p:sp>
        <p:nvSpPr>
          <p:cNvPr id="3" name="Content Placeholder 2">
            <a:extLst>
              <a:ext uri="{FF2B5EF4-FFF2-40B4-BE49-F238E27FC236}">
                <a16:creationId xmlns:a16="http://schemas.microsoft.com/office/drawing/2014/main" id="{AD6B8466-7F7A-C949-8977-879E09746AD4}"/>
              </a:ext>
            </a:extLst>
          </p:cNvPr>
          <p:cNvSpPr>
            <a:spLocks noGrp="1"/>
          </p:cNvSpPr>
          <p:nvPr>
            <p:ph idx="1"/>
          </p:nvPr>
        </p:nvSpPr>
        <p:spPr/>
        <p:txBody>
          <a:bodyPr/>
          <a:lstStyle/>
          <a:p>
            <a:r>
              <a:rPr lang="en-CA"/>
              <a:t>Speed up SELECT queries and reports</a:t>
            </a:r>
          </a:p>
          <a:p>
            <a:r>
              <a:rPr lang="en-CA"/>
              <a:t>Reduce I/O and Lowest I/O</a:t>
            </a:r>
          </a:p>
          <a:p>
            <a:r>
              <a:rPr lang="en-CA"/>
              <a:t>Fast Data Access</a:t>
            </a:r>
          </a:p>
          <a:p>
            <a:r>
              <a:rPr lang="en-CA"/>
              <a:t>Prevent duplication (</a:t>
            </a:r>
            <a:r>
              <a:rPr lang="en-CA" err="1"/>
              <a:t>primary,unique</a:t>
            </a:r>
            <a:r>
              <a:rPr lang="en-CA"/>
              <a:t>)</a:t>
            </a:r>
          </a:p>
          <a:p>
            <a:endParaRPr lang="en-US"/>
          </a:p>
        </p:txBody>
      </p:sp>
    </p:spTree>
    <p:extLst>
      <p:ext uri="{BB962C8B-B14F-4D97-AF65-F5344CB8AC3E}">
        <p14:creationId xmlns:p14="http://schemas.microsoft.com/office/powerpoint/2010/main" val="2245848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83580-D075-0F43-BA8F-C557BB13397B}"/>
              </a:ext>
            </a:extLst>
          </p:cNvPr>
          <p:cNvSpPr>
            <a:spLocks noGrp="1"/>
          </p:cNvSpPr>
          <p:nvPr>
            <p:ph type="title"/>
          </p:nvPr>
        </p:nvSpPr>
        <p:spPr/>
        <p:txBody>
          <a:bodyPr/>
          <a:lstStyle/>
          <a:p>
            <a:r>
              <a:rPr lang="en-US"/>
              <a:t>Disadvantage of </a:t>
            </a:r>
            <a:r>
              <a:rPr lang="en-US" err="1"/>
              <a:t>INdex</a:t>
            </a:r>
            <a:endParaRPr lang="en-US"/>
          </a:p>
        </p:txBody>
      </p:sp>
      <p:sp>
        <p:nvSpPr>
          <p:cNvPr id="3" name="Content Placeholder 2">
            <a:extLst>
              <a:ext uri="{FF2B5EF4-FFF2-40B4-BE49-F238E27FC236}">
                <a16:creationId xmlns:a16="http://schemas.microsoft.com/office/drawing/2014/main" id="{33EBAD30-3987-9A41-8D90-5C2C7ED7D5D7}"/>
              </a:ext>
            </a:extLst>
          </p:cNvPr>
          <p:cNvSpPr>
            <a:spLocks noGrp="1"/>
          </p:cNvSpPr>
          <p:nvPr>
            <p:ph idx="1"/>
          </p:nvPr>
        </p:nvSpPr>
        <p:spPr/>
        <p:txBody>
          <a:bodyPr/>
          <a:lstStyle/>
          <a:p>
            <a:r>
              <a:rPr lang="en-CA"/>
              <a:t>Since Indexes physically take up space on the Disk, using the Index will increase the extra disk cost unless necessary.</a:t>
            </a:r>
          </a:p>
          <a:p>
            <a:r>
              <a:rPr lang="en-CA"/>
              <a:t>In general, indexes improve performance in our Select queries and slow down DML (insert, update, delete) operations. Especially in tables where too many DML operations are performed, index should not be used.</a:t>
            </a:r>
          </a:p>
          <a:p>
            <a:r>
              <a:rPr lang="en-CA"/>
              <a:t>When we use index, database has an extra load because the maintenance (index maintenance) load of the database will increase.</a:t>
            </a:r>
          </a:p>
          <a:p>
            <a:endParaRPr lang="en-US"/>
          </a:p>
        </p:txBody>
      </p:sp>
    </p:spTree>
    <p:extLst>
      <p:ext uri="{BB962C8B-B14F-4D97-AF65-F5344CB8AC3E}">
        <p14:creationId xmlns:p14="http://schemas.microsoft.com/office/powerpoint/2010/main" val="125226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0FE61-EDE9-3C42-AA61-CD4D33DA1EA3}"/>
              </a:ext>
            </a:extLst>
          </p:cNvPr>
          <p:cNvSpPr>
            <a:spLocks noGrp="1"/>
          </p:cNvSpPr>
          <p:nvPr>
            <p:ph type="title"/>
          </p:nvPr>
        </p:nvSpPr>
        <p:spPr/>
        <p:txBody>
          <a:bodyPr/>
          <a:lstStyle/>
          <a:p>
            <a:r>
              <a:rPr lang="en-US"/>
              <a:t>Types Of Index</a:t>
            </a:r>
          </a:p>
        </p:txBody>
      </p:sp>
      <p:sp>
        <p:nvSpPr>
          <p:cNvPr id="3" name="Content Placeholder 2">
            <a:extLst>
              <a:ext uri="{FF2B5EF4-FFF2-40B4-BE49-F238E27FC236}">
                <a16:creationId xmlns:a16="http://schemas.microsoft.com/office/drawing/2014/main" id="{11475DCB-4FF0-4C4A-AD77-CD3D3A028EB0}"/>
              </a:ext>
            </a:extLst>
          </p:cNvPr>
          <p:cNvSpPr>
            <a:spLocks noGrp="1"/>
          </p:cNvSpPr>
          <p:nvPr>
            <p:ph idx="1"/>
          </p:nvPr>
        </p:nvSpPr>
        <p:spPr/>
        <p:txBody>
          <a:bodyPr/>
          <a:lstStyle/>
          <a:p>
            <a:r>
              <a:rPr lang="en-US"/>
              <a:t>B Tree Index</a:t>
            </a:r>
          </a:p>
          <a:p>
            <a:r>
              <a:rPr lang="en-US"/>
              <a:t>Bitmap Index</a:t>
            </a:r>
            <a:endParaRPr lang="en-US">
              <a:cs typeface="Calibri"/>
            </a:endParaRPr>
          </a:p>
          <a:p>
            <a:r>
              <a:rPr lang="en-US"/>
              <a:t>Function  Based Index</a:t>
            </a:r>
            <a:endParaRPr lang="en-US">
              <a:cs typeface="Calibri"/>
            </a:endParaRPr>
          </a:p>
          <a:p>
            <a:r>
              <a:rPr lang="en-US"/>
              <a:t>Unique Index	</a:t>
            </a:r>
            <a:endParaRPr lang="en-US">
              <a:cs typeface="Calibri"/>
            </a:endParaRPr>
          </a:p>
          <a:p>
            <a:endParaRPr lang="en-US">
              <a:cs typeface="Calibri"/>
            </a:endParaRPr>
          </a:p>
        </p:txBody>
      </p:sp>
    </p:spTree>
    <p:extLst>
      <p:ext uri="{BB962C8B-B14F-4D97-AF65-F5344CB8AC3E}">
        <p14:creationId xmlns:p14="http://schemas.microsoft.com/office/powerpoint/2010/main" val="1498752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25C91-170F-43DE-BD3B-43743D560E4E}"/>
              </a:ext>
            </a:extLst>
          </p:cNvPr>
          <p:cNvSpPr>
            <a:spLocks noGrp="1"/>
          </p:cNvSpPr>
          <p:nvPr>
            <p:ph type="title"/>
          </p:nvPr>
        </p:nvSpPr>
        <p:spPr/>
        <p:txBody>
          <a:bodyPr/>
          <a:lstStyle/>
          <a:p>
            <a:r>
              <a:rPr lang="en-US">
                <a:cs typeface="Calibri Light"/>
              </a:rPr>
              <a:t>When to use BITMAP ?</a:t>
            </a:r>
            <a:endParaRPr lang="en-US"/>
          </a:p>
        </p:txBody>
      </p:sp>
      <p:sp>
        <p:nvSpPr>
          <p:cNvPr id="3" name="Content Placeholder 2">
            <a:extLst>
              <a:ext uri="{FF2B5EF4-FFF2-40B4-BE49-F238E27FC236}">
                <a16:creationId xmlns:a16="http://schemas.microsoft.com/office/drawing/2014/main" id="{3AE61987-FD11-414F-8D07-77396E3DBFAC}"/>
              </a:ext>
            </a:extLst>
          </p:cNvPr>
          <p:cNvSpPr>
            <a:spLocks noGrp="1"/>
          </p:cNvSpPr>
          <p:nvPr>
            <p:ph idx="1"/>
          </p:nvPr>
        </p:nvSpPr>
        <p:spPr/>
        <p:txBody>
          <a:bodyPr/>
          <a:lstStyle/>
          <a:p>
            <a:r>
              <a:rPr lang="en-US">
                <a:cs typeface="Calibri"/>
              </a:rPr>
              <a:t>Table column with low cardinality level</a:t>
            </a:r>
          </a:p>
          <a:p>
            <a:pPr>
              <a:buClr>
                <a:srgbClr val="FFFFFF"/>
              </a:buClr>
            </a:pPr>
            <a:r>
              <a:rPr lang="en-US">
                <a:cs typeface="Calibri"/>
              </a:rPr>
              <a:t>Very Less DML activity, Preferably read activity</a:t>
            </a:r>
          </a:p>
          <a:p>
            <a:pPr>
              <a:buClr>
                <a:srgbClr val="FFFFFF"/>
              </a:buClr>
            </a:pPr>
            <a:endParaRPr lang="en-US">
              <a:cs typeface="Calibri"/>
            </a:endParaRPr>
          </a:p>
          <a:p>
            <a:pPr>
              <a:buClr>
                <a:srgbClr val="FFFFFF"/>
              </a:buClr>
            </a:pPr>
            <a:endParaRPr lang="en-US">
              <a:cs typeface="Calibri"/>
            </a:endParaRPr>
          </a:p>
        </p:txBody>
      </p:sp>
    </p:spTree>
    <p:extLst>
      <p:ext uri="{BB962C8B-B14F-4D97-AF65-F5344CB8AC3E}">
        <p14:creationId xmlns:p14="http://schemas.microsoft.com/office/powerpoint/2010/main" val="3443812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CB264-46E2-4A97-84D3-8FCCA2A05329}"/>
              </a:ext>
            </a:extLst>
          </p:cNvPr>
          <p:cNvSpPr>
            <a:spLocks noGrp="1"/>
          </p:cNvSpPr>
          <p:nvPr>
            <p:ph type="title"/>
          </p:nvPr>
        </p:nvSpPr>
        <p:spPr/>
        <p:txBody>
          <a:bodyPr/>
          <a:lstStyle/>
          <a:p>
            <a:r>
              <a:rPr lang="en-US">
                <a:cs typeface="Calibri Light"/>
              </a:rPr>
              <a:t>Functional INdex</a:t>
            </a:r>
            <a:endParaRPr lang="en-US"/>
          </a:p>
        </p:txBody>
      </p:sp>
      <p:sp>
        <p:nvSpPr>
          <p:cNvPr id="3" name="Content Placeholder 2">
            <a:extLst>
              <a:ext uri="{FF2B5EF4-FFF2-40B4-BE49-F238E27FC236}">
                <a16:creationId xmlns:a16="http://schemas.microsoft.com/office/drawing/2014/main" id="{F07B58A6-9AEE-41E9-866B-B7813203B6C5}"/>
              </a:ext>
            </a:extLst>
          </p:cNvPr>
          <p:cNvSpPr>
            <a:spLocks noGrp="1"/>
          </p:cNvSpPr>
          <p:nvPr>
            <p:ph idx="1"/>
          </p:nvPr>
        </p:nvSpPr>
        <p:spPr/>
        <p:txBody>
          <a:bodyPr/>
          <a:lstStyle/>
          <a:p>
            <a:r>
              <a:rPr lang="en-US">
                <a:ea typeface="+mn-lt"/>
                <a:cs typeface="+mn-lt"/>
              </a:rPr>
              <a:t>A function-based index calculates the result of a function that involves one or more columns and stores that result in the index.</a:t>
            </a:r>
          </a:p>
          <a:p>
            <a:pPr>
              <a:buClr>
                <a:srgbClr val="FFFFFF"/>
              </a:buClr>
            </a:pPr>
            <a:endParaRPr lang="en-US">
              <a:ea typeface="+mn-lt"/>
              <a:cs typeface="+mn-lt"/>
            </a:endParaRPr>
          </a:p>
          <a:p>
            <a:pPr>
              <a:buClr>
                <a:srgbClr val="FFFFFF"/>
              </a:buClr>
            </a:pPr>
            <a:r>
              <a:rPr lang="en-US">
                <a:ea typeface="+mn-lt"/>
                <a:cs typeface="+mn-lt"/>
                <a:hlinkClick r:id="rId2"/>
              </a:rPr>
              <a:t>https://www.oracletutorial.com/oracle-index/oracle-function-based-index/</a:t>
            </a:r>
            <a:r>
              <a:rPr lang="en-US">
                <a:ea typeface="+mn-lt"/>
                <a:cs typeface="+mn-lt"/>
              </a:rPr>
              <a:t> </a:t>
            </a:r>
            <a:endParaRPr lang="en-US">
              <a:cs typeface="Calibri"/>
            </a:endParaRPr>
          </a:p>
        </p:txBody>
      </p:sp>
    </p:spTree>
    <p:extLst>
      <p:ext uri="{BB962C8B-B14F-4D97-AF65-F5344CB8AC3E}">
        <p14:creationId xmlns:p14="http://schemas.microsoft.com/office/powerpoint/2010/main" val="388377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3B526-C4DE-4CC2-AE18-A00DAD428D3B}"/>
              </a:ext>
            </a:extLst>
          </p:cNvPr>
          <p:cNvSpPr>
            <a:spLocks noGrp="1"/>
          </p:cNvSpPr>
          <p:nvPr>
            <p:ph type="title"/>
          </p:nvPr>
        </p:nvSpPr>
        <p:spPr/>
        <p:txBody>
          <a:bodyPr/>
          <a:lstStyle/>
          <a:p>
            <a:r>
              <a:rPr lang="en-US">
                <a:cs typeface="Calibri Light"/>
              </a:rPr>
              <a:t>Delete Vs Drop Vs Truncate</a:t>
            </a:r>
            <a:endParaRPr lang="en-US"/>
          </a:p>
        </p:txBody>
      </p:sp>
      <p:sp>
        <p:nvSpPr>
          <p:cNvPr id="3" name="Content Placeholder 2">
            <a:extLst>
              <a:ext uri="{FF2B5EF4-FFF2-40B4-BE49-F238E27FC236}">
                <a16:creationId xmlns:a16="http://schemas.microsoft.com/office/drawing/2014/main" id="{42A96B5E-6FD2-4FC0-A79D-E57F2C2A503A}"/>
              </a:ext>
            </a:extLst>
          </p:cNvPr>
          <p:cNvSpPr>
            <a:spLocks noGrp="1"/>
          </p:cNvSpPr>
          <p:nvPr>
            <p:ph idx="1"/>
          </p:nvPr>
        </p:nvSpPr>
        <p:spPr>
          <a:xfrm>
            <a:off x="533401" y="2142067"/>
            <a:ext cx="10283825" cy="3649133"/>
          </a:xfrm>
        </p:spPr>
        <p:txBody>
          <a:bodyPr>
            <a:normAutofit/>
          </a:bodyPr>
          <a:lstStyle/>
          <a:p>
            <a:r>
              <a:rPr lang="en-US">
                <a:ea typeface="+mn-lt"/>
                <a:cs typeface="+mn-lt"/>
              </a:rPr>
              <a:t>The </a:t>
            </a:r>
            <a:r>
              <a:rPr lang="en-US">
                <a:ea typeface="+mn-lt"/>
                <a:cs typeface="+mn-lt"/>
                <a:hlinkClick r:id="rId2"/>
              </a:rPr>
              <a:t>DELETE</a:t>
            </a:r>
            <a:r>
              <a:rPr lang="en-US">
                <a:ea typeface="+mn-lt"/>
                <a:cs typeface="+mn-lt"/>
              </a:rPr>
              <a:t> command is used to remove </a:t>
            </a:r>
            <a:r>
              <a:rPr lang="en-US" b="1">
                <a:ea typeface="+mn-lt"/>
                <a:cs typeface="+mn-lt"/>
              </a:rPr>
              <a:t>some or all</a:t>
            </a:r>
            <a:r>
              <a:rPr lang="en-US">
                <a:ea typeface="+mn-lt"/>
                <a:cs typeface="+mn-lt"/>
              </a:rPr>
              <a:t> rows from a table. A WHERE clause can be used to only remove some rows</a:t>
            </a:r>
          </a:p>
          <a:p>
            <a:pPr lvl="1">
              <a:buClr>
                <a:srgbClr val="FFFFFF"/>
              </a:buClr>
            </a:pPr>
            <a:r>
              <a:rPr lang="en-US">
                <a:latin typeface="Consolas"/>
                <a:cs typeface="Calibri"/>
              </a:rPr>
              <a:t>DELETE FROM emp WHERE job = 'CLERK';</a:t>
            </a:r>
            <a:endParaRPr lang="en-US">
              <a:cs typeface="Calibri"/>
            </a:endParaRPr>
          </a:p>
          <a:p>
            <a:pPr>
              <a:buClr>
                <a:srgbClr val="FFFFFF"/>
              </a:buClr>
            </a:pPr>
            <a:r>
              <a:rPr lang="en-US">
                <a:ea typeface="+mn-lt"/>
                <a:cs typeface="+mn-lt"/>
                <a:hlinkClick r:id="rId3"/>
              </a:rPr>
              <a:t>TRUNCATE</a:t>
            </a:r>
            <a:r>
              <a:rPr lang="en-US">
                <a:ea typeface="+mn-lt"/>
                <a:cs typeface="+mn-lt"/>
              </a:rPr>
              <a:t> removes </a:t>
            </a:r>
            <a:r>
              <a:rPr lang="en-US" b="1">
                <a:ea typeface="+mn-lt"/>
                <a:cs typeface="+mn-lt"/>
              </a:rPr>
              <a:t>all rows</a:t>
            </a:r>
            <a:r>
              <a:rPr lang="en-US">
                <a:ea typeface="+mn-lt"/>
                <a:cs typeface="+mn-lt"/>
              </a:rPr>
              <a:t> from a table. The operation cannot be rolled back </a:t>
            </a:r>
            <a:endParaRPr lang="en-US">
              <a:latin typeface="Consolas"/>
              <a:cs typeface="Calibri"/>
            </a:endParaRPr>
          </a:p>
          <a:p>
            <a:pPr lvl="1">
              <a:buClr>
                <a:srgbClr val="FFFFFF"/>
              </a:buClr>
            </a:pPr>
            <a:r>
              <a:rPr lang="en-US">
                <a:latin typeface="Consolas"/>
                <a:cs typeface="Calibri"/>
              </a:rPr>
              <a:t>TRUNCATE TABLE emp;</a:t>
            </a:r>
            <a:endParaRPr lang="en-US">
              <a:cs typeface="Calibri"/>
            </a:endParaRPr>
          </a:p>
          <a:p>
            <a:pPr>
              <a:buClr>
                <a:srgbClr val="FFFFFF"/>
              </a:buClr>
            </a:pPr>
            <a:r>
              <a:rPr lang="en-US">
                <a:ea typeface="+mn-lt"/>
                <a:cs typeface="+mn-lt"/>
              </a:rPr>
              <a:t>The </a:t>
            </a:r>
            <a:r>
              <a:rPr lang="en-US">
                <a:ea typeface="+mn-lt"/>
                <a:cs typeface="+mn-lt"/>
                <a:hlinkClick r:id="rId4"/>
              </a:rPr>
              <a:t>DROP</a:t>
            </a:r>
            <a:r>
              <a:rPr lang="en-US">
                <a:ea typeface="+mn-lt"/>
                <a:cs typeface="+mn-lt"/>
              </a:rPr>
              <a:t> command removes a table from the database. All the tables' rows, indexes and privileges will also be removed. </a:t>
            </a:r>
            <a:endParaRPr lang="en-US">
              <a:latin typeface="Consolas"/>
              <a:cs typeface="Calibri"/>
            </a:endParaRPr>
          </a:p>
          <a:p>
            <a:pPr lvl="1">
              <a:buClr>
                <a:srgbClr val="FFFFFF"/>
              </a:buClr>
            </a:pPr>
            <a:r>
              <a:rPr lang="en-US">
                <a:latin typeface="Consolas"/>
                <a:cs typeface="Calibri"/>
              </a:rPr>
              <a:t>DROP TABLE emp;</a:t>
            </a:r>
            <a:endParaRPr lang="en-US">
              <a:cs typeface="Calibri"/>
            </a:endParaRPr>
          </a:p>
          <a:p>
            <a:pPr>
              <a:buClr>
                <a:srgbClr val="FFFFFF"/>
              </a:buClr>
            </a:pPr>
            <a:r>
              <a:rPr lang="en-US">
                <a:latin typeface="Consolas"/>
                <a:cs typeface="Calibri"/>
              </a:rPr>
              <a:t>Note: </a:t>
            </a:r>
            <a:r>
              <a:rPr lang="en-US">
                <a:ea typeface="+mn-lt"/>
                <a:cs typeface="+mn-lt"/>
              </a:rPr>
              <a:t>DROP and TRUNCATE are DDL commands, whereas DELETE is a DML command. Therefore DELETE operations can be rolled back (undone), while DROP and TRUNCATE operations cannot be rolled back.</a:t>
            </a:r>
            <a:endParaRPr lang="en-US">
              <a:latin typeface="Consolas"/>
              <a:cs typeface="Calibri"/>
            </a:endParaRPr>
          </a:p>
          <a:p>
            <a:pPr>
              <a:buClr>
                <a:srgbClr val="FFFFFF"/>
              </a:buClr>
            </a:pPr>
            <a:endParaRPr lang="en-US">
              <a:cs typeface="Calibri"/>
            </a:endParaRPr>
          </a:p>
        </p:txBody>
      </p:sp>
      <p:sp>
        <p:nvSpPr>
          <p:cNvPr id="4" name="TextBox 3">
            <a:extLst>
              <a:ext uri="{FF2B5EF4-FFF2-40B4-BE49-F238E27FC236}">
                <a16:creationId xmlns:a16="http://schemas.microsoft.com/office/drawing/2014/main" id="{3038A283-8D92-47EF-B3CC-3CB5E62411A4}"/>
              </a:ext>
            </a:extLst>
          </p:cNvPr>
          <p:cNvSpPr txBox="1"/>
          <p:nvPr/>
        </p:nvSpPr>
        <p:spPr>
          <a:xfrm>
            <a:off x="1247775" y="5905500"/>
            <a:ext cx="10372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https://tipsfororacle.blogspot.com/2016/09/delete-vs-truncate-vs-drop.html</a:t>
            </a:r>
            <a:endParaRPr lang="en-US">
              <a:solidFill>
                <a:srgbClr val="FF0000"/>
              </a:solidFill>
              <a:cs typeface="Calibri"/>
            </a:endParaRPr>
          </a:p>
        </p:txBody>
      </p:sp>
    </p:spTree>
    <p:extLst>
      <p:ext uri="{BB962C8B-B14F-4D97-AF65-F5344CB8AC3E}">
        <p14:creationId xmlns:p14="http://schemas.microsoft.com/office/powerpoint/2010/main" val="2308365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771A1-A6FE-4C48-9EED-8C4742F51AD6}"/>
              </a:ext>
            </a:extLst>
          </p:cNvPr>
          <p:cNvSpPr>
            <a:spLocks noGrp="1"/>
          </p:cNvSpPr>
          <p:nvPr>
            <p:ph type="title"/>
          </p:nvPr>
        </p:nvSpPr>
        <p:spPr/>
        <p:txBody>
          <a:bodyPr/>
          <a:lstStyle/>
          <a:p>
            <a:r>
              <a:rPr lang="en-US"/>
              <a:t>Set Operations</a:t>
            </a:r>
          </a:p>
        </p:txBody>
      </p:sp>
      <p:sp>
        <p:nvSpPr>
          <p:cNvPr id="3" name="Content Placeholder 2">
            <a:extLst>
              <a:ext uri="{FF2B5EF4-FFF2-40B4-BE49-F238E27FC236}">
                <a16:creationId xmlns:a16="http://schemas.microsoft.com/office/drawing/2014/main" id="{9226B3EB-E234-FF44-84A4-F60FD06C5738}"/>
              </a:ext>
            </a:extLst>
          </p:cNvPr>
          <p:cNvSpPr>
            <a:spLocks noGrp="1"/>
          </p:cNvSpPr>
          <p:nvPr>
            <p:ph idx="1"/>
          </p:nvPr>
        </p:nvSpPr>
        <p:spPr/>
        <p:txBody>
          <a:bodyPr>
            <a:normAutofit lnSpcReduction="10000"/>
          </a:bodyPr>
          <a:lstStyle/>
          <a:p>
            <a:r>
              <a:rPr lang="en-US">
                <a:ea typeface="+mn-lt"/>
                <a:cs typeface="+mn-lt"/>
              </a:rPr>
              <a:t>Set operators are used to join the results of two (or more) SELECT statements.</a:t>
            </a:r>
          </a:p>
          <a:p>
            <a:pPr>
              <a:buClr>
                <a:srgbClr val="FFFFFF"/>
              </a:buClr>
            </a:pPr>
            <a:r>
              <a:rPr lang="en-US">
                <a:ea typeface="+mn-lt"/>
                <a:cs typeface="+mn-lt"/>
              </a:rPr>
              <a:t>The UNION set operator returns the combined results of the two SELECT statements.Essentially,it removes duplicates from the results i.e. only one row will be listed for each duplicated result.To counter this behavior,use the UNION ALL set operator which retains the duplicates in the final result.</a:t>
            </a:r>
            <a:endParaRPr lang="en-US"/>
          </a:p>
          <a:p>
            <a:pPr>
              <a:buClr>
                <a:srgbClr val="FFFFFF"/>
              </a:buClr>
            </a:pPr>
            <a:endParaRPr lang="en-US">
              <a:ea typeface="+mn-lt"/>
              <a:cs typeface="+mn-lt"/>
            </a:endParaRPr>
          </a:p>
          <a:p>
            <a:pPr>
              <a:buClr>
                <a:srgbClr val="FFFFFF"/>
              </a:buClr>
            </a:pPr>
            <a:r>
              <a:rPr lang="en-US">
                <a:ea typeface="+mn-lt"/>
                <a:cs typeface="+mn-lt"/>
              </a:rPr>
              <a:t>INTERSECT lists only records that are common to both the SELECT queries; the MINUS set operator removes the second query's results from the output if they are also found in the first query's results. INTERSECT and MINUS set operations produce unduplicated results.</a:t>
            </a:r>
          </a:p>
          <a:p>
            <a:pPr>
              <a:buClr>
                <a:srgbClr val="FFFFFF"/>
              </a:buClr>
            </a:pPr>
            <a:endParaRPr lang="en-US">
              <a:ea typeface="+mn-lt"/>
              <a:cs typeface="+mn-lt"/>
            </a:endParaRPr>
          </a:p>
          <a:p>
            <a:pPr>
              <a:buClr>
                <a:srgbClr val="FFFFFF"/>
              </a:buClr>
            </a:pPr>
            <a:r>
              <a:rPr lang="en-US">
                <a:ea typeface="+mn-lt"/>
                <a:cs typeface="+mn-lt"/>
              </a:rPr>
              <a:t>Minus operator displays the rows which are present in the first query but absent in the second query, with no duplicates and data arranged in ascending order by default.</a:t>
            </a:r>
          </a:p>
          <a:p>
            <a:pPr>
              <a:buClr>
                <a:srgbClr val="FFFFFF"/>
              </a:buClr>
            </a:pPr>
            <a:endParaRPr lang="en-US">
              <a:ea typeface="+mn-lt"/>
              <a:cs typeface="+mn-lt"/>
            </a:endParaRPr>
          </a:p>
          <a:p>
            <a:pPr>
              <a:buClr>
                <a:srgbClr val="FFFFFF"/>
              </a:buClr>
            </a:pPr>
            <a:endParaRPr lang="en-US">
              <a:ea typeface="+mn-lt"/>
              <a:cs typeface="+mn-lt"/>
            </a:endParaRPr>
          </a:p>
        </p:txBody>
      </p:sp>
    </p:spTree>
    <p:extLst>
      <p:ext uri="{BB962C8B-B14F-4D97-AF65-F5344CB8AC3E}">
        <p14:creationId xmlns:p14="http://schemas.microsoft.com/office/powerpoint/2010/main" val="2700876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6679D-B6F6-4A2D-91AF-0BA2F3507CED}"/>
              </a:ext>
            </a:extLst>
          </p:cNvPr>
          <p:cNvSpPr>
            <a:spLocks noGrp="1"/>
          </p:cNvSpPr>
          <p:nvPr>
            <p:ph type="title"/>
          </p:nvPr>
        </p:nvSpPr>
        <p:spPr/>
        <p:txBody>
          <a:bodyPr/>
          <a:lstStyle/>
          <a:p>
            <a:endParaRPr lang="en-US">
              <a:cs typeface="Calibri Light"/>
            </a:endParaRPr>
          </a:p>
        </p:txBody>
      </p:sp>
      <p:sp>
        <p:nvSpPr>
          <p:cNvPr id="3" name="Content Placeholder 2">
            <a:extLst>
              <a:ext uri="{FF2B5EF4-FFF2-40B4-BE49-F238E27FC236}">
                <a16:creationId xmlns:a16="http://schemas.microsoft.com/office/drawing/2014/main" id="{0DA7A7F4-BE7B-4A4D-A589-32C836BDE07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24678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4A1A-5D7C-F647-8630-FD0989B1BB34}"/>
              </a:ext>
            </a:extLst>
          </p:cNvPr>
          <p:cNvSpPr>
            <a:spLocks noGrp="1"/>
          </p:cNvSpPr>
          <p:nvPr>
            <p:ph type="title"/>
          </p:nvPr>
        </p:nvSpPr>
        <p:spPr/>
        <p:txBody>
          <a:bodyPr/>
          <a:lstStyle/>
          <a:p>
            <a:r>
              <a:rPr lang="en-US"/>
              <a:t>Cartesian Product</a:t>
            </a:r>
          </a:p>
        </p:txBody>
      </p:sp>
      <p:sp>
        <p:nvSpPr>
          <p:cNvPr id="3" name="Content Placeholder 2">
            <a:extLst>
              <a:ext uri="{FF2B5EF4-FFF2-40B4-BE49-F238E27FC236}">
                <a16:creationId xmlns:a16="http://schemas.microsoft.com/office/drawing/2014/main" id="{01E0261D-A358-B641-B1EC-940ABB5EECEC}"/>
              </a:ext>
            </a:extLst>
          </p:cNvPr>
          <p:cNvSpPr>
            <a:spLocks noGrp="1"/>
          </p:cNvSpPr>
          <p:nvPr>
            <p:ph idx="1"/>
          </p:nvPr>
        </p:nvSpPr>
        <p:spPr>
          <a:xfrm>
            <a:off x="685801" y="2271713"/>
            <a:ext cx="10131425" cy="4416606"/>
          </a:xfrm>
        </p:spPr>
        <p:txBody>
          <a:bodyPr>
            <a:normAutofit/>
          </a:bodyPr>
          <a:lstStyle/>
          <a:p>
            <a:r>
              <a:rPr lang="en-CA" sz="2400"/>
              <a:t>The CROSS JOIN specifies that all rows from first table join with all of the rows of second table. If there are "x" rows in table1 and "y" rows in table2 then the cross join result set have x*y rows. It normally happens when no matching join columns are specified.</a:t>
            </a:r>
          </a:p>
          <a:p>
            <a:endParaRPr lang="en-CA" sz="2400"/>
          </a:p>
        </p:txBody>
      </p:sp>
      <p:sp>
        <p:nvSpPr>
          <p:cNvPr id="4" name="Rectangle 3">
            <a:extLst>
              <a:ext uri="{FF2B5EF4-FFF2-40B4-BE49-F238E27FC236}">
                <a16:creationId xmlns:a16="http://schemas.microsoft.com/office/drawing/2014/main" id="{532EECD5-8003-CF40-9757-E7B6576092FD}"/>
              </a:ext>
            </a:extLst>
          </p:cNvPr>
          <p:cNvSpPr/>
          <p:nvPr/>
        </p:nvSpPr>
        <p:spPr>
          <a:xfrm>
            <a:off x="942975" y="5348987"/>
            <a:ext cx="9715499" cy="369332"/>
          </a:xfrm>
          <a:prstGeom prst="rect">
            <a:avLst/>
          </a:prstGeom>
        </p:spPr>
        <p:txBody>
          <a:bodyPr wrap="square" lIns="91440" tIns="45720" rIns="91440" bIns="45720" anchor="t">
            <a:spAutoFit/>
          </a:bodyPr>
          <a:lstStyle/>
          <a:p>
            <a:r>
              <a:rPr lang="en-CA" b="1"/>
              <a:t>SELECT * FROM emp CROSS JOIN dept ;</a:t>
            </a:r>
            <a:endParaRPr lang="en-CA" b="1">
              <a:cs typeface="Calibri"/>
            </a:endParaRPr>
          </a:p>
        </p:txBody>
      </p:sp>
      <p:pic>
        <p:nvPicPr>
          <p:cNvPr id="5" name="Picture 4">
            <a:extLst>
              <a:ext uri="{FF2B5EF4-FFF2-40B4-BE49-F238E27FC236}">
                <a16:creationId xmlns:a16="http://schemas.microsoft.com/office/drawing/2014/main" id="{E649DE1B-F643-7B40-9F1F-8EA37C1F59FC}"/>
              </a:ext>
            </a:extLst>
          </p:cNvPr>
          <p:cNvPicPr>
            <a:picLocks noChangeAspect="1"/>
          </p:cNvPicPr>
          <p:nvPr/>
        </p:nvPicPr>
        <p:blipFill>
          <a:blip r:embed="rId2"/>
          <a:stretch>
            <a:fillRect/>
          </a:stretch>
        </p:blipFill>
        <p:spPr>
          <a:xfrm>
            <a:off x="6459537" y="169681"/>
            <a:ext cx="5473700" cy="3111500"/>
          </a:xfrm>
          <a:prstGeom prst="rect">
            <a:avLst/>
          </a:prstGeom>
        </p:spPr>
      </p:pic>
      <p:sp>
        <p:nvSpPr>
          <p:cNvPr id="6" name="TextBox 5">
            <a:extLst>
              <a:ext uri="{FF2B5EF4-FFF2-40B4-BE49-F238E27FC236}">
                <a16:creationId xmlns:a16="http://schemas.microsoft.com/office/drawing/2014/main" id="{48A06AD4-A084-0041-ACCB-C5ECC2249F66}"/>
              </a:ext>
            </a:extLst>
          </p:cNvPr>
          <p:cNvSpPr txBox="1"/>
          <p:nvPr/>
        </p:nvSpPr>
        <p:spPr>
          <a:xfrm>
            <a:off x="1328738" y="6229350"/>
            <a:ext cx="6238631" cy="369332"/>
          </a:xfrm>
          <a:prstGeom prst="rect">
            <a:avLst/>
          </a:prstGeom>
          <a:noFill/>
        </p:spPr>
        <p:txBody>
          <a:bodyPr wrap="none" rtlCol="0">
            <a:spAutoFit/>
          </a:bodyPr>
          <a:lstStyle/>
          <a:p>
            <a:r>
              <a:rPr lang="en-US"/>
              <a:t>https://www.w3resource.com/oracle/joins/oracle-cross-</a:t>
            </a:r>
            <a:r>
              <a:rPr lang="en-US" err="1"/>
              <a:t>join.php</a:t>
            </a:r>
            <a:endParaRPr lang="en-US"/>
          </a:p>
        </p:txBody>
      </p:sp>
    </p:spTree>
    <p:extLst>
      <p:ext uri="{BB962C8B-B14F-4D97-AF65-F5344CB8AC3E}">
        <p14:creationId xmlns:p14="http://schemas.microsoft.com/office/powerpoint/2010/main" val="1639611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EBE4D-554F-4A4C-AD89-9A4141CEAEC4}"/>
              </a:ext>
            </a:extLst>
          </p:cNvPr>
          <p:cNvSpPr>
            <a:spLocks noGrp="1"/>
          </p:cNvSpPr>
          <p:nvPr>
            <p:ph type="title"/>
          </p:nvPr>
        </p:nvSpPr>
        <p:spPr/>
        <p:txBody>
          <a:bodyPr/>
          <a:lstStyle/>
          <a:p>
            <a:r>
              <a:rPr lang="en-US"/>
              <a:t>Join</a:t>
            </a:r>
          </a:p>
        </p:txBody>
      </p:sp>
      <p:sp>
        <p:nvSpPr>
          <p:cNvPr id="3" name="Content Placeholder 2">
            <a:extLst>
              <a:ext uri="{FF2B5EF4-FFF2-40B4-BE49-F238E27FC236}">
                <a16:creationId xmlns:a16="http://schemas.microsoft.com/office/drawing/2014/main" id="{91313D91-CB7D-9147-BD7C-32191E841D03}"/>
              </a:ext>
            </a:extLst>
          </p:cNvPr>
          <p:cNvSpPr>
            <a:spLocks noGrp="1"/>
          </p:cNvSpPr>
          <p:nvPr>
            <p:ph idx="1"/>
          </p:nvPr>
        </p:nvSpPr>
        <p:spPr>
          <a:xfrm>
            <a:off x="685801" y="2142067"/>
            <a:ext cx="10558462" cy="4260075"/>
          </a:xfrm>
        </p:spPr>
        <p:txBody>
          <a:bodyPr>
            <a:normAutofit/>
          </a:bodyPr>
          <a:lstStyle/>
          <a:p>
            <a:r>
              <a:rPr lang="en-CA"/>
              <a:t>Oracle join is used to combine columns from two or more tables based on values of the related columns. </a:t>
            </a:r>
          </a:p>
          <a:p>
            <a:pPr lvl="1"/>
            <a:r>
              <a:rPr lang="en-CA"/>
              <a:t>Inner Join- (An inner join includes only those tuples with matching attributes and the rest are discarded in the resulting relation)</a:t>
            </a:r>
          </a:p>
          <a:p>
            <a:pPr lvl="2"/>
            <a:r>
              <a:rPr lang="en-CA"/>
              <a:t>Theta Join</a:t>
            </a:r>
          </a:p>
          <a:p>
            <a:pPr lvl="2"/>
            <a:r>
              <a:rPr lang="en-CA"/>
              <a:t>Natural Join</a:t>
            </a:r>
          </a:p>
          <a:p>
            <a:pPr lvl="2"/>
            <a:r>
              <a:rPr lang="en-CA" err="1"/>
              <a:t>Equi</a:t>
            </a:r>
            <a:r>
              <a:rPr lang="en-CA"/>
              <a:t> Join</a:t>
            </a:r>
          </a:p>
          <a:p>
            <a:pPr lvl="1"/>
            <a:r>
              <a:rPr lang="en-CA"/>
              <a:t>Outer Join – (include all the tuples from the participating relations in the resulting relation.)</a:t>
            </a:r>
          </a:p>
          <a:p>
            <a:pPr lvl="2"/>
            <a:r>
              <a:rPr lang="en-CA"/>
              <a:t>Left Outer join</a:t>
            </a:r>
          </a:p>
          <a:p>
            <a:pPr lvl="2"/>
            <a:r>
              <a:rPr lang="en-CA"/>
              <a:t>Right Outer Join</a:t>
            </a:r>
          </a:p>
          <a:p>
            <a:pPr lvl="2"/>
            <a:r>
              <a:rPr lang="en-CA"/>
              <a:t>Full Outer Join</a:t>
            </a:r>
          </a:p>
          <a:p>
            <a:pPr marL="457200" lvl="1" indent="0">
              <a:buNone/>
            </a:pPr>
            <a:endParaRPr lang="en-CA"/>
          </a:p>
          <a:p>
            <a:pPr lvl="1"/>
            <a:endParaRPr lang="en-US"/>
          </a:p>
        </p:txBody>
      </p:sp>
      <p:sp>
        <p:nvSpPr>
          <p:cNvPr id="4" name="TextBox 3">
            <a:extLst>
              <a:ext uri="{FF2B5EF4-FFF2-40B4-BE49-F238E27FC236}">
                <a16:creationId xmlns:a16="http://schemas.microsoft.com/office/drawing/2014/main" id="{EDFF79B4-AD5C-1640-9AA5-83325C9469EA}"/>
              </a:ext>
            </a:extLst>
          </p:cNvPr>
          <p:cNvSpPr txBox="1"/>
          <p:nvPr/>
        </p:nvSpPr>
        <p:spPr>
          <a:xfrm>
            <a:off x="428626" y="5589894"/>
            <a:ext cx="9701212" cy="369332"/>
          </a:xfrm>
          <a:prstGeom prst="rect">
            <a:avLst/>
          </a:prstGeom>
          <a:noFill/>
        </p:spPr>
        <p:txBody>
          <a:bodyPr wrap="square" rtlCol="0">
            <a:spAutoFit/>
          </a:bodyPr>
          <a:lstStyle/>
          <a:p>
            <a:r>
              <a:rPr lang="en-US"/>
              <a:t>https://</a:t>
            </a:r>
            <a:r>
              <a:rPr lang="en-US" err="1"/>
              <a:t>www.oracletutorial.com</a:t>
            </a:r>
            <a:r>
              <a:rPr lang="en-US"/>
              <a:t>/oracle-basics/oracle-joins/</a:t>
            </a:r>
          </a:p>
        </p:txBody>
      </p:sp>
      <p:sp>
        <p:nvSpPr>
          <p:cNvPr id="5" name="TextBox 4">
            <a:extLst>
              <a:ext uri="{FF2B5EF4-FFF2-40B4-BE49-F238E27FC236}">
                <a16:creationId xmlns:a16="http://schemas.microsoft.com/office/drawing/2014/main" id="{28525A8B-FB8E-134E-9C4A-996C1795590A}"/>
              </a:ext>
            </a:extLst>
          </p:cNvPr>
          <p:cNvSpPr txBox="1"/>
          <p:nvPr/>
        </p:nvSpPr>
        <p:spPr>
          <a:xfrm>
            <a:off x="394944" y="6264025"/>
            <a:ext cx="9701212" cy="369332"/>
          </a:xfrm>
          <a:prstGeom prst="rect">
            <a:avLst/>
          </a:prstGeom>
          <a:noFill/>
        </p:spPr>
        <p:txBody>
          <a:bodyPr wrap="square" rtlCol="0">
            <a:spAutoFit/>
          </a:bodyPr>
          <a:lstStyle/>
          <a:p>
            <a:r>
              <a:rPr lang="en-US"/>
              <a:t>https://</a:t>
            </a:r>
            <a:r>
              <a:rPr lang="en-US" err="1"/>
              <a:t>livesql.oracle.com</a:t>
            </a:r>
            <a:r>
              <a:rPr lang="en-US"/>
              <a:t>/apex/</a:t>
            </a:r>
            <a:r>
              <a:rPr lang="en-US" err="1"/>
              <a:t>livesql</a:t>
            </a:r>
            <a:r>
              <a:rPr lang="en-US"/>
              <a:t>/file/tutorial_K1PL8IWJPLMM4ZBZSX2K1LRQU.htmls</a:t>
            </a:r>
          </a:p>
        </p:txBody>
      </p:sp>
    </p:spTree>
    <p:extLst>
      <p:ext uri="{BB962C8B-B14F-4D97-AF65-F5344CB8AC3E}">
        <p14:creationId xmlns:p14="http://schemas.microsoft.com/office/powerpoint/2010/main" val="3432684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FD3FF-59B8-0344-857D-C2352455D6FB}"/>
              </a:ext>
            </a:extLst>
          </p:cNvPr>
          <p:cNvSpPr>
            <a:spLocks noGrp="1"/>
          </p:cNvSpPr>
          <p:nvPr>
            <p:ph type="title"/>
          </p:nvPr>
        </p:nvSpPr>
        <p:spPr>
          <a:xfrm>
            <a:off x="6717278" y="1030288"/>
            <a:ext cx="4099947" cy="1035579"/>
          </a:xfrm>
        </p:spPr>
        <p:txBody>
          <a:bodyPr>
            <a:normAutofit/>
          </a:bodyPr>
          <a:lstStyle/>
          <a:p>
            <a:r>
              <a:rPr lang="en-US"/>
              <a:t>Inner Join</a:t>
            </a:r>
          </a:p>
        </p:txBody>
      </p:sp>
      <p:sp>
        <p:nvSpPr>
          <p:cNvPr id="10" name="Rounded Rectangle 35">
            <a:extLst>
              <a:ext uri="{FF2B5EF4-FFF2-40B4-BE49-F238E27FC236}">
                <a16:creationId xmlns:a16="http://schemas.microsoft.com/office/drawing/2014/main" id="{0FE40413-DAD3-4AA7-ACB7-7990057D9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660" y="626261"/>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A9E517-4F9F-904B-ACE1-EA45F5B1DD87}"/>
              </a:ext>
            </a:extLst>
          </p:cNvPr>
          <p:cNvPicPr>
            <a:picLocks noChangeAspect="1"/>
          </p:cNvPicPr>
          <p:nvPr/>
        </p:nvPicPr>
        <p:blipFill>
          <a:blip r:embed="rId3"/>
          <a:stretch>
            <a:fillRect/>
          </a:stretch>
        </p:blipFill>
        <p:spPr>
          <a:xfrm>
            <a:off x="1695209" y="728133"/>
            <a:ext cx="3363861" cy="2497667"/>
          </a:xfrm>
          <a:prstGeom prst="roundRect">
            <a:avLst>
              <a:gd name="adj" fmla="val 5453"/>
            </a:avLst>
          </a:prstGeom>
          <a:ln w="50800" cap="sq" cmpd="dbl">
            <a:noFill/>
            <a:miter lim="800000"/>
          </a:ln>
          <a:effectLst/>
        </p:spPr>
      </p:pic>
      <p:sp>
        <p:nvSpPr>
          <p:cNvPr id="12" name="Rounded Rectangle 37">
            <a:extLst>
              <a:ext uri="{FF2B5EF4-FFF2-40B4-BE49-F238E27FC236}">
                <a16:creationId xmlns:a16="http://schemas.microsoft.com/office/drawing/2014/main" id="{BA6D4FFB-0720-4309-929E-0CCD2E560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660" y="3515716"/>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DAD6A0E-2365-624A-A350-8CC719A7881B}"/>
              </a:ext>
            </a:extLst>
          </p:cNvPr>
          <p:cNvPicPr>
            <a:picLocks noChangeAspect="1"/>
          </p:cNvPicPr>
          <p:nvPr/>
        </p:nvPicPr>
        <p:blipFill>
          <a:blip r:embed="rId4"/>
          <a:stretch>
            <a:fillRect/>
          </a:stretch>
        </p:blipFill>
        <p:spPr>
          <a:xfrm>
            <a:off x="1042872" y="3617588"/>
            <a:ext cx="4668536" cy="2497667"/>
          </a:xfrm>
          <a:prstGeom prst="roundRect">
            <a:avLst>
              <a:gd name="adj" fmla="val 5453"/>
            </a:avLst>
          </a:prstGeom>
          <a:ln w="50800" cap="sq" cmpd="dbl">
            <a:noFill/>
            <a:miter lim="800000"/>
          </a:ln>
          <a:effectLst/>
        </p:spPr>
      </p:pic>
      <p:sp>
        <p:nvSpPr>
          <p:cNvPr id="3" name="Content Placeholder 2">
            <a:extLst>
              <a:ext uri="{FF2B5EF4-FFF2-40B4-BE49-F238E27FC236}">
                <a16:creationId xmlns:a16="http://schemas.microsoft.com/office/drawing/2014/main" id="{833426EE-FF05-5841-A0CA-35D0248E7111}"/>
              </a:ext>
            </a:extLst>
          </p:cNvPr>
          <p:cNvSpPr>
            <a:spLocks noGrp="1"/>
          </p:cNvSpPr>
          <p:nvPr>
            <p:ph idx="1"/>
          </p:nvPr>
        </p:nvSpPr>
        <p:spPr>
          <a:xfrm>
            <a:off x="6717278" y="2142067"/>
            <a:ext cx="4099947" cy="3649133"/>
          </a:xfrm>
        </p:spPr>
        <p:txBody>
          <a:bodyPr>
            <a:normAutofit/>
          </a:bodyPr>
          <a:lstStyle/>
          <a:p>
            <a:r>
              <a:rPr lang="en-CA" b="1"/>
              <a:t>INNER JOIN</a:t>
            </a:r>
            <a:r>
              <a:rPr lang="en-CA"/>
              <a:t> is used to return rows from both tables which satisfy the given condition. </a:t>
            </a:r>
            <a:endParaRPr lang="en-US"/>
          </a:p>
        </p:txBody>
      </p:sp>
    </p:spTree>
    <p:extLst>
      <p:ext uri="{BB962C8B-B14F-4D97-AF65-F5344CB8AC3E}">
        <p14:creationId xmlns:p14="http://schemas.microsoft.com/office/powerpoint/2010/main" val="127092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8353A-925D-274B-AE1B-22EBD0DF7058}"/>
              </a:ext>
            </a:extLst>
          </p:cNvPr>
          <p:cNvSpPr>
            <a:spLocks noGrp="1"/>
          </p:cNvSpPr>
          <p:nvPr>
            <p:ph type="title"/>
          </p:nvPr>
        </p:nvSpPr>
        <p:spPr>
          <a:xfrm>
            <a:off x="685801" y="-161931"/>
            <a:ext cx="10131425" cy="1456267"/>
          </a:xfrm>
        </p:spPr>
        <p:txBody>
          <a:bodyPr/>
          <a:lstStyle/>
          <a:p>
            <a:r>
              <a:rPr lang="en-US"/>
              <a:t>Inner Join – Theta </a:t>
            </a:r>
          </a:p>
        </p:txBody>
      </p:sp>
      <p:sp>
        <p:nvSpPr>
          <p:cNvPr id="3" name="Content Placeholder 2">
            <a:extLst>
              <a:ext uri="{FF2B5EF4-FFF2-40B4-BE49-F238E27FC236}">
                <a16:creationId xmlns:a16="http://schemas.microsoft.com/office/drawing/2014/main" id="{0C92B102-A90E-B740-B78E-6091A86BD38E}"/>
              </a:ext>
            </a:extLst>
          </p:cNvPr>
          <p:cNvSpPr>
            <a:spLocks noGrp="1"/>
          </p:cNvSpPr>
          <p:nvPr>
            <p:ph idx="1"/>
          </p:nvPr>
        </p:nvSpPr>
        <p:spPr>
          <a:xfrm>
            <a:off x="685801" y="1370536"/>
            <a:ext cx="10131425" cy="1286933"/>
          </a:xfrm>
        </p:spPr>
        <p:txBody>
          <a:bodyPr/>
          <a:lstStyle/>
          <a:p>
            <a:r>
              <a:rPr lang="en-CA" b="1"/>
              <a:t>THETA JOIN</a:t>
            </a:r>
            <a:r>
              <a:rPr lang="en-CA"/>
              <a:t> allows you to merge two tables based on the condition represented by theta. Theta joins work for all comparison operators. It is denoted by symbol </a:t>
            </a:r>
            <a:r>
              <a:rPr lang="el-GR" b="1"/>
              <a:t>θ</a:t>
            </a:r>
            <a:r>
              <a:rPr lang="el-GR"/>
              <a:t>.</a:t>
            </a:r>
            <a:endParaRPr lang="en-US"/>
          </a:p>
        </p:txBody>
      </p:sp>
      <p:pic>
        <p:nvPicPr>
          <p:cNvPr id="4" name="Picture 3">
            <a:extLst>
              <a:ext uri="{FF2B5EF4-FFF2-40B4-BE49-F238E27FC236}">
                <a16:creationId xmlns:a16="http://schemas.microsoft.com/office/drawing/2014/main" id="{2B162188-73EB-4B49-8F17-F58300CE5753}"/>
              </a:ext>
            </a:extLst>
          </p:cNvPr>
          <p:cNvPicPr>
            <a:picLocks noChangeAspect="1"/>
          </p:cNvPicPr>
          <p:nvPr/>
        </p:nvPicPr>
        <p:blipFill>
          <a:blip r:embed="rId2"/>
          <a:stretch>
            <a:fillRect/>
          </a:stretch>
        </p:blipFill>
        <p:spPr>
          <a:xfrm>
            <a:off x="581026" y="2440054"/>
            <a:ext cx="5170487" cy="3047410"/>
          </a:xfrm>
          <a:prstGeom prst="rect">
            <a:avLst/>
          </a:prstGeom>
        </p:spPr>
      </p:pic>
      <p:pic>
        <p:nvPicPr>
          <p:cNvPr id="5" name="Picture 4">
            <a:extLst>
              <a:ext uri="{FF2B5EF4-FFF2-40B4-BE49-F238E27FC236}">
                <a16:creationId xmlns:a16="http://schemas.microsoft.com/office/drawing/2014/main" id="{9A321515-1D13-2C41-AE94-98839B7CD9CA}"/>
              </a:ext>
            </a:extLst>
          </p:cNvPr>
          <p:cNvPicPr>
            <a:picLocks noChangeAspect="1"/>
          </p:cNvPicPr>
          <p:nvPr/>
        </p:nvPicPr>
        <p:blipFill>
          <a:blip r:embed="rId3"/>
          <a:stretch>
            <a:fillRect/>
          </a:stretch>
        </p:blipFill>
        <p:spPr>
          <a:xfrm>
            <a:off x="5751513" y="2459422"/>
            <a:ext cx="6140450" cy="2535129"/>
          </a:xfrm>
          <a:prstGeom prst="rect">
            <a:avLst/>
          </a:prstGeom>
        </p:spPr>
      </p:pic>
    </p:spTree>
    <p:extLst>
      <p:ext uri="{BB962C8B-B14F-4D97-AF65-F5344CB8AC3E}">
        <p14:creationId xmlns:p14="http://schemas.microsoft.com/office/powerpoint/2010/main" val="2651594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D376A-18B0-5C4D-8051-EBA509E313CE}"/>
              </a:ext>
            </a:extLst>
          </p:cNvPr>
          <p:cNvSpPr>
            <a:spLocks noGrp="1"/>
          </p:cNvSpPr>
          <p:nvPr>
            <p:ph type="title"/>
          </p:nvPr>
        </p:nvSpPr>
        <p:spPr/>
        <p:txBody>
          <a:bodyPr/>
          <a:lstStyle/>
          <a:p>
            <a:r>
              <a:rPr lang="en-US"/>
              <a:t>Inner Join – </a:t>
            </a:r>
            <a:r>
              <a:rPr lang="en-US" err="1"/>
              <a:t>Equi</a:t>
            </a:r>
            <a:r>
              <a:rPr lang="en-US"/>
              <a:t> Join</a:t>
            </a:r>
          </a:p>
        </p:txBody>
      </p:sp>
      <p:sp>
        <p:nvSpPr>
          <p:cNvPr id="3" name="Content Placeholder 2">
            <a:extLst>
              <a:ext uri="{FF2B5EF4-FFF2-40B4-BE49-F238E27FC236}">
                <a16:creationId xmlns:a16="http://schemas.microsoft.com/office/drawing/2014/main" id="{467A5376-47BA-9A4B-96C0-4F359DB94C17}"/>
              </a:ext>
            </a:extLst>
          </p:cNvPr>
          <p:cNvSpPr>
            <a:spLocks noGrp="1"/>
          </p:cNvSpPr>
          <p:nvPr>
            <p:ph idx="1"/>
          </p:nvPr>
        </p:nvSpPr>
        <p:spPr/>
        <p:txBody>
          <a:bodyPr/>
          <a:lstStyle/>
          <a:p>
            <a:r>
              <a:rPr lang="en-CA"/>
              <a:t>When Theta join uses only </a:t>
            </a:r>
            <a:r>
              <a:rPr lang="en-CA" b="1"/>
              <a:t>equality</a:t>
            </a:r>
            <a:r>
              <a:rPr lang="en-CA"/>
              <a:t> comparison operator, it is said to be equijoin. </a:t>
            </a:r>
          </a:p>
          <a:p>
            <a:r>
              <a:rPr lang="en-CA"/>
              <a:t>The above example corresponds to equijoin.</a:t>
            </a:r>
            <a:endParaRPr lang="en-US"/>
          </a:p>
        </p:txBody>
      </p:sp>
    </p:spTree>
    <p:extLst>
      <p:ext uri="{BB962C8B-B14F-4D97-AF65-F5344CB8AC3E}">
        <p14:creationId xmlns:p14="http://schemas.microsoft.com/office/powerpoint/2010/main" val="1384498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7CCD4-D260-2547-BAE7-5E3FD5909049}"/>
              </a:ext>
            </a:extLst>
          </p:cNvPr>
          <p:cNvSpPr>
            <a:spLocks noGrp="1"/>
          </p:cNvSpPr>
          <p:nvPr>
            <p:ph type="title"/>
          </p:nvPr>
        </p:nvSpPr>
        <p:spPr>
          <a:xfrm>
            <a:off x="825909" y="808055"/>
            <a:ext cx="3979205" cy="1453363"/>
          </a:xfrm>
        </p:spPr>
        <p:txBody>
          <a:bodyPr>
            <a:normAutofit/>
          </a:bodyPr>
          <a:lstStyle/>
          <a:p>
            <a:r>
              <a:rPr lang="en-US"/>
              <a:t>Natural Join</a:t>
            </a:r>
          </a:p>
        </p:txBody>
      </p:sp>
      <p:sp>
        <p:nvSpPr>
          <p:cNvPr id="3" name="Content Placeholder 2">
            <a:extLst>
              <a:ext uri="{FF2B5EF4-FFF2-40B4-BE49-F238E27FC236}">
                <a16:creationId xmlns:a16="http://schemas.microsoft.com/office/drawing/2014/main" id="{3F27F84A-149B-6342-93B1-85A726334FFF}"/>
              </a:ext>
            </a:extLst>
          </p:cNvPr>
          <p:cNvSpPr>
            <a:spLocks noGrp="1"/>
          </p:cNvSpPr>
          <p:nvPr>
            <p:ph idx="1"/>
          </p:nvPr>
        </p:nvSpPr>
        <p:spPr>
          <a:xfrm>
            <a:off x="802178" y="2261420"/>
            <a:ext cx="4002936" cy="3637935"/>
          </a:xfrm>
        </p:spPr>
        <p:txBody>
          <a:bodyPr>
            <a:normAutofit/>
          </a:bodyPr>
          <a:lstStyle/>
          <a:p>
            <a:r>
              <a:rPr lang="en-CA"/>
              <a:t>Natural join </a:t>
            </a:r>
            <a:r>
              <a:rPr lang="en-CA">
                <a:solidFill>
                  <a:srgbClr val="FF0000"/>
                </a:solidFill>
              </a:rPr>
              <a:t>does not use any comparison operator</a:t>
            </a:r>
            <a:r>
              <a:rPr lang="en-CA"/>
              <a:t>. It does not concatenate the way a Cartesian product does. We can perform a Natural Join only if there is at least one common attribute that exists between two relations. </a:t>
            </a:r>
          </a:p>
          <a:p>
            <a:endParaRPr lang="en-CA" b="1"/>
          </a:p>
          <a:p>
            <a:r>
              <a:rPr lang="en-CA" b="1"/>
              <a:t>SELECT * FROM Course NATURAL JOIN HOD</a:t>
            </a:r>
            <a:endParaRPr lang="en-US"/>
          </a:p>
        </p:txBody>
      </p:sp>
      <p:pic>
        <p:nvPicPr>
          <p:cNvPr id="4" name="Picture 3" descr="Table&#10;&#10;Description automatically generated">
            <a:extLst>
              <a:ext uri="{FF2B5EF4-FFF2-40B4-BE49-F238E27FC236}">
                <a16:creationId xmlns:a16="http://schemas.microsoft.com/office/drawing/2014/main" id="{4D64031F-8713-B742-8934-22315FD1DBAE}"/>
              </a:ext>
            </a:extLst>
          </p:cNvPr>
          <p:cNvPicPr>
            <a:picLocks noChangeAspect="1"/>
          </p:cNvPicPr>
          <p:nvPr/>
        </p:nvPicPr>
        <p:blipFill>
          <a:blip r:embed="rId3"/>
          <a:stretch>
            <a:fillRect/>
          </a:stretch>
        </p:blipFill>
        <p:spPr>
          <a:xfrm>
            <a:off x="5470726" y="796413"/>
            <a:ext cx="5733645"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275137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617D0-37C7-D241-9640-34325D869F34}"/>
              </a:ext>
            </a:extLst>
          </p:cNvPr>
          <p:cNvSpPr>
            <a:spLocks noGrp="1"/>
          </p:cNvSpPr>
          <p:nvPr>
            <p:ph type="title"/>
          </p:nvPr>
        </p:nvSpPr>
        <p:spPr>
          <a:xfrm>
            <a:off x="685800" y="1030288"/>
            <a:ext cx="4785744" cy="1035579"/>
          </a:xfrm>
        </p:spPr>
        <p:txBody>
          <a:bodyPr>
            <a:normAutofit/>
          </a:bodyPr>
          <a:lstStyle/>
          <a:p>
            <a:r>
              <a:rPr lang="en-US"/>
              <a:t>Left Join</a:t>
            </a:r>
          </a:p>
        </p:txBody>
      </p:sp>
      <p:sp>
        <p:nvSpPr>
          <p:cNvPr id="3" name="Content Placeholder 2">
            <a:extLst>
              <a:ext uri="{FF2B5EF4-FFF2-40B4-BE49-F238E27FC236}">
                <a16:creationId xmlns:a16="http://schemas.microsoft.com/office/drawing/2014/main" id="{28CBBF8D-DE8F-5340-B0EC-08A3B46995C7}"/>
              </a:ext>
            </a:extLst>
          </p:cNvPr>
          <p:cNvSpPr>
            <a:spLocks noGrp="1"/>
          </p:cNvSpPr>
          <p:nvPr>
            <p:ph idx="1"/>
          </p:nvPr>
        </p:nvSpPr>
        <p:spPr>
          <a:xfrm>
            <a:off x="685800" y="2142067"/>
            <a:ext cx="4785744" cy="3649133"/>
          </a:xfrm>
        </p:spPr>
        <p:txBody>
          <a:bodyPr>
            <a:normAutofit/>
          </a:bodyPr>
          <a:lstStyle/>
          <a:p>
            <a:r>
              <a:rPr lang="en-CA"/>
              <a:t>A LEFT JOIN statement returns all rows from the left table along with the rows from the right table for which the join condition is met. </a:t>
            </a:r>
            <a:endParaRPr lang="en-US"/>
          </a:p>
        </p:txBody>
      </p:sp>
      <p:pic>
        <p:nvPicPr>
          <p:cNvPr id="7" name="Picture 6">
            <a:extLst>
              <a:ext uri="{FF2B5EF4-FFF2-40B4-BE49-F238E27FC236}">
                <a16:creationId xmlns:a16="http://schemas.microsoft.com/office/drawing/2014/main" id="{2B669652-7F64-5744-A4FF-0CC0CF3C9B66}"/>
              </a:ext>
            </a:extLst>
          </p:cNvPr>
          <p:cNvPicPr>
            <a:picLocks noChangeAspect="1"/>
          </p:cNvPicPr>
          <p:nvPr/>
        </p:nvPicPr>
        <p:blipFill>
          <a:blip r:embed="rId3"/>
          <a:stretch>
            <a:fillRect/>
          </a:stretch>
        </p:blipFill>
        <p:spPr>
          <a:xfrm>
            <a:off x="1292734" y="4434667"/>
            <a:ext cx="2652127" cy="1829967"/>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E5A3364E-3942-2B43-925F-513CAA78C149}"/>
              </a:ext>
            </a:extLst>
          </p:cNvPr>
          <p:cNvPicPr>
            <a:picLocks noChangeAspect="1"/>
          </p:cNvPicPr>
          <p:nvPr/>
        </p:nvPicPr>
        <p:blipFill>
          <a:blip r:embed="rId4"/>
          <a:stretch>
            <a:fillRect/>
          </a:stretch>
        </p:blipFill>
        <p:spPr>
          <a:xfrm>
            <a:off x="4696086" y="288735"/>
            <a:ext cx="7249851" cy="2518684"/>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0" name="Picture 9">
            <a:extLst>
              <a:ext uri="{FF2B5EF4-FFF2-40B4-BE49-F238E27FC236}">
                <a16:creationId xmlns:a16="http://schemas.microsoft.com/office/drawing/2014/main" id="{962669F6-E5BE-FB49-AB1F-ADB2F4F02BD4}"/>
              </a:ext>
            </a:extLst>
          </p:cNvPr>
          <p:cNvPicPr>
            <a:picLocks noChangeAspect="1"/>
          </p:cNvPicPr>
          <p:nvPr/>
        </p:nvPicPr>
        <p:blipFill>
          <a:blip r:embed="rId5"/>
          <a:stretch>
            <a:fillRect/>
          </a:stretch>
        </p:blipFill>
        <p:spPr>
          <a:xfrm>
            <a:off x="5700712" y="3998412"/>
            <a:ext cx="6245225" cy="2702479"/>
          </a:xfrm>
          <a:prstGeom prst="rect">
            <a:avLst/>
          </a:prstGeom>
        </p:spPr>
      </p:pic>
    </p:spTree>
    <p:extLst>
      <p:ext uri="{BB962C8B-B14F-4D97-AF65-F5344CB8AC3E}">
        <p14:creationId xmlns:p14="http://schemas.microsoft.com/office/powerpoint/2010/main" val="4352684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Application>Microsoft Office PowerPoint</Application>
  <PresentationFormat>Widescreen</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Celestial</vt:lpstr>
      <vt:lpstr>Oracle SQL</vt:lpstr>
      <vt:lpstr>Set Operations</vt:lpstr>
      <vt:lpstr>Cartesian Product</vt:lpstr>
      <vt:lpstr>Join</vt:lpstr>
      <vt:lpstr>Inner Join</vt:lpstr>
      <vt:lpstr>Inner Join – Theta </vt:lpstr>
      <vt:lpstr>Inner Join – Equi Join</vt:lpstr>
      <vt:lpstr>Natural Join</vt:lpstr>
      <vt:lpstr>Left Join</vt:lpstr>
      <vt:lpstr>Right  Join</vt:lpstr>
      <vt:lpstr>Full Outer Join</vt:lpstr>
      <vt:lpstr>Views</vt:lpstr>
      <vt:lpstr>Index</vt:lpstr>
      <vt:lpstr>Index Advantage</vt:lpstr>
      <vt:lpstr>Disadvantage of INdex</vt:lpstr>
      <vt:lpstr>Types Of Index</vt:lpstr>
      <vt:lpstr>When to use BITMAP ?</vt:lpstr>
      <vt:lpstr>Functional INdex</vt:lpstr>
      <vt:lpstr>Delete Vs Drop Vs Truncate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SQL</dc:title>
  <dc:creator>Ashu Jauhari</dc:creator>
  <cp:revision>4</cp:revision>
  <dcterms:created xsi:type="dcterms:W3CDTF">2021-06-11T07:00:51Z</dcterms:created>
  <dcterms:modified xsi:type="dcterms:W3CDTF">2021-06-11T11:44:21Z</dcterms:modified>
</cp:coreProperties>
</file>